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30" r:id="rId3"/>
    <p:sldId id="342" r:id="rId4"/>
    <p:sldId id="309" r:id="rId5"/>
    <p:sldId id="369" r:id="rId6"/>
    <p:sldId id="370" r:id="rId7"/>
    <p:sldId id="367" r:id="rId8"/>
    <p:sldId id="368" r:id="rId9"/>
    <p:sldId id="371" r:id="rId10"/>
    <p:sldId id="360" r:id="rId11"/>
    <p:sldId id="361" r:id="rId12"/>
    <p:sldId id="362" r:id="rId13"/>
    <p:sldId id="372" r:id="rId14"/>
    <p:sldId id="373" r:id="rId15"/>
    <p:sldId id="374" r:id="rId16"/>
    <p:sldId id="375" r:id="rId17"/>
    <p:sldId id="379" r:id="rId18"/>
    <p:sldId id="356" r:id="rId19"/>
    <p:sldId id="358" r:id="rId20"/>
    <p:sldId id="376" r:id="rId21"/>
    <p:sldId id="377" r:id="rId22"/>
    <p:sldId id="378" r:id="rId23"/>
    <p:sldId id="380" r:id="rId24"/>
    <p:sldId id="381" r:id="rId25"/>
    <p:sldId id="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F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295BF-B677-4F22-8D7B-A5A772141A6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0B52-CDED-4EA1-AE79-F95FC4FB6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8646AE0-156E-4DB0-9C92-3F84B6736829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EFD5E0E-9314-4768-8D1A-8CD35143F9F3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8A602800-857A-4A36-AF16-3B4BC6A3849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A385265E-6F5D-4B53-953D-AE205E5AC0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D1FECEF-6EA3-45AF-B4A3-1BB012381428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F3E8C91-95FC-44DA-9BE6-8050328B69E5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8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05B1772-93A9-431B-8935-B7C383A5242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9F7577D-2CD4-4F4F-BB1B-0D20BBFD7D0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DCDF2177-367D-4A3B-A898-6C56BC1352C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0BD5972D-C493-44C8-943E-08C3B8221EA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7015D02A-3F40-4949-AEF3-F4594ADB33C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9F2BB3E9-6AEC-47DE-8A89-EE187106564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6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5E98B3-3321-44E4-B93B-3BF23BAE1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36" y="6136"/>
            <a:ext cx="12192000" cy="6845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82D95B-4C76-476F-B71A-C65532A8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ctr"/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3AA737-E9A1-4EF1-B8C0-CCF17EE956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 b="1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51F99D35-59F9-4EE7-9AD2-6631FC6329A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0D4A3B12-5061-4781-B409-73212DC1966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FBC02496-EE1C-46B9-B2C5-3926A39D92B4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44DB3219-6A4C-4943-BC5A-7F39A77078F7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A660D6B-2EF1-4260-B2F5-DD23599F9C10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200EEE73-8928-4CCB-8B3B-074F01B64AF7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EC807AF-D40F-42A1-A5A7-1116293CA2D1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BD5401D-224C-4063-9A31-4ABD786C805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12370927-3162-4EAA-A501-F8B6C0745C7A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DCA497F6-B428-4FD7-9DB1-426CAF3EC3A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EF6D139-6BE6-4E8E-80A7-0BE4E9E7486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DAC9CF2E-52C2-4AFD-8B0E-6C6D7CE620B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526C4F1C-D16E-4319-870A-738BF20EA10E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EAD9135-78D9-4773-A895-0398B9C2DCAC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EA2735A5-498A-49EC-9303-D428B409FBA6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3A289C5-395C-4343-928E-3728FB34BA3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E051A1D-74AC-4E25-9769-5E6EA4A7EA36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83FF414-7A41-4927-8FDF-F46DF4D7FDDF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5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122A5BDA-B420-4CCC-B055-7A9CD0294335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1F30CF5F-582A-4D6B-AE11-644B16013BD5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C8484AEB-A4BE-4456-B0A2-E2DF43B452CE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5174676E-0C18-4C60-A3B9-B473E529BC65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D730C86B-B775-47BE-AAFD-B6B09FD548A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64B5C409-474A-4E88-ADF4-329295B0B329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1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42ECA73C-D852-4343-B994-B9C77F3BD38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450D321-1CF9-4485-AA7B-FCDCCAC498E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0FD6F452-DC59-4D47-AAEF-6C752190B07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15F335C2-36F9-48DE-B18C-5922BB64AC2B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0985F494-5DF7-426E-AE8A-34348CC0AC9C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0FE8374-3CAA-4AA6-98D7-2C5958F6BFC0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1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6E490DEA-86CB-4AD9-9520-A184A395AE50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DD8E9A5E-3A90-4632-8E19-00BD79E2CD10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FF73CA80-BE55-4DA6-9DFF-229E0F989FC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3CBF6390-03C4-4AE3-A709-CC33780F596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AB272A3-025B-4BAE-B226-DB64624D787A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2912B4D4-53F8-4077-B45E-F34995EAFDEE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23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F9FFB72-63F1-4BDF-A6F2-3BB48669C91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089E7EB-D626-4F8B-BB61-C00393E0C3B8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BD0F9C94-AC3D-4831-BA54-CACB619994A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5E0C823-50B0-4D32-B033-D3AFD42848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ADFD2D37-3E9D-4746-8B0F-E7D575BA58E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EA05ED4B-3533-4E60-A3FD-74CB190FAC0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26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CC02171-C1D1-41CC-A028-71037519C137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BDFD1918-B4AD-4CD3-B204-C049319F55B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FDAB3E45-C1EE-4002-8DBB-DD3F115DE49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E6C33B03-38D5-4948-AB5F-FE89583714C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E8FDC9A-9FE7-4C70-82C6-F00DEF3C17E7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FFAF0FB-1664-4F9F-853D-14D763A75E18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10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5C1760E-60DB-4D02-B399-A0235825F3A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1CF0B77A-2551-4B4B-8233-2D6C58D8052A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BCF205B-3D7A-4925-A034-26483723043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246276F-0596-4E4C-988A-E878E6C6BA30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B0400FC-A988-46E5-AA96-583C0F9CF8B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F73369D-08C7-445F-83B9-F86C1754349C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C319-2533-4937-B606-34B6747C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D71B9-DFF4-45AB-B758-7BD6E456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1BFAABDC-B5F2-413D-A18D-E9DB89C941E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FE8F1B5-1544-4D5C-87E7-A9EDF1B2F491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D8C3F44-17B6-47B5-8549-6E2B0946E76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B5376BD0-8A6B-4434-9340-C0FE547A2CE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9E21E922-A085-468E-B58C-B33B1AFEF2DD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DBCD5B6-9165-4788-BDAA-3D265FA22B6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phidayatuloh" TargetMode="External"/><Relationship Id="rId2" Type="http://schemas.openxmlformats.org/officeDocument/2006/relationships/hyperlink" Target="mailto:aephidayatuloh.mail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26" y="579875"/>
            <a:ext cx="9850582" cy="2375697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Build Interactive Web App with R &amp; Shiny</a:t>
            </a:r>
            <a:endParaRPr lang="en-US" sz="80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F80F2-86A8-46A4-8A73-AAC835B5F8BA}"/>
              </a:ext>
            </a:extLst>
          </p:cNvPr>
          <p:cNvSpPr txBox="1"/>
          <p:nvPr/>
        </p:nvSpPr>
        <p:spPr>
          <a:xfrm>
            <a:off x="845126" y="559239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Prepared by	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Hidayatuloh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aephidayatuloh.mail@gmail.com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RPubs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https://rpubs.com/aephidayatuloh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3975-6B75-42FF-8D96-A0C9F8E6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F4DEC-8208-446A-9E6D-0E3E6C2BB4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E88F-95A7-420D-90EF-A7C04CC1B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2" y="3195790"/>
            <a:ext cx="914400" cy="1059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971D3-B280-4DE9-9779-3626F2CA9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53" y="3268070"/>
            <a:ext cx="3791694" cy="308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7B3B41-AEAA-405E-B42B-809F177FC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2" y="3184015"/>
            <a:ext cx="914400" cy="10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 X  CSS  X  JavaScript</a:t>
            </a:r>
          </a:p>
        </p:txBody>
      </p:sp>
      <p:pic>
        <p:nvPicPr>
          <p:cNvPr id="1026" name="Picture 2" descr="HTML, CSS and JavaScript Suit As Coding Layers Explanation Outline Diagram  Stock Vector - Illustration of layout, site: 233593998">
            <a:extLst>
              <a:ext uri="{FF2B5EF4-FFF2-40B4-BE49-F238E27FC236}">
                <a16:creationId xmlns:a16="http://schemas.microsoft.com/office/drawing/2014/main" id="{C65BB520-CE91-AB4C-D5EA-08F603DD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" y="2559965"/>
            <a:ext cx="4645419" cy="36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HTML, CSS, And JavaScript In Web Development">
            <a:extLst>
              <a:ext uri="{FF2B5EF4-FFF2-40B4-BE49-F238E27FC236}">
                <a16:creationId xmlns:a16="http://schemas.microsoft.com/office/drawing/2014/main" id="{78422D45-6D95-54B5-3BD7-8DD4F8F2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5" b="19130"/>
          <a:stretch/>
        </p:blipFill>
        <p:spPr bwMode="auto">
          <a:xfrm>
            <a:off x="976919" y="1423832"/>
            <a:ext cx="3930977" cy="14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ont-end framework) - Wikipedia">
            <a:extLst>
              <a:ext uri="{FF2B5EF4-FFF2-40B4-BE49-F238E27FC236}">
                <a16:creationId xmlns:a16="http://schemas.microsoft.com/office/drawing/2014/main" id="{9EAC98D9-DEB5-3A03-9987-16296B7D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34" y="2309951"/>
            <a:ext cx="1159220" cy="9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57F10-F01A-F2DA-845B-F159500ACC73}"/>
              </a:ext>
            </a:extLst>
          </p:cNvPr>
          <p:cNvSpPr txBox="1"/>
          <p:nvPr/>
        </p:nvSpPr>
        <p:spPr>
          <a:xfrm>
            <a:off x="7164370" y="2260255"/>
            <a:ext cx="4675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Bootstrap</a:t>
            </a:r>
          </a:p>
          <a:p>
            <a:r>
              <a:rPr lang="en-US" dirty="0"/>
              <a:t>CSS framework most widely used for web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CBD4FF-7493-9515-6A27-BDED1008C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42550"/>
            <a:ext cx="1044885" cy="628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2791A-6776-101C-8B54-763C7F9CFAF3}"/>
              </a:ext>
            </a:extLst>
          </p:cNvPr>
          <p:cNvSpPr txBox="1"/>
          <p:nvPr/>
        </p:nvSpPr>
        <p:spPr>
          <a:xfrm>
            <a:off x="7140885" y="3695241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Tailwind CSS</a:t>
            </a:r>
          </a:p>
        </p:txBody>
      </p:sp>
      <p:pic>
        <p:nvPicPr>
          <p:cNvPr id="1036" name="Picture 12" descr="Bulma io Logo - United Kingdom | Letter b, Lettering, Display lettering">
            <a:extLst>
              <a:ext uri="{FF2B5EF4-FFF2-40B4-BE49-F238E27FC236}">
                <a16:creationId xmlns:a16="http://schemas.microsoft.com/office/drawing/2014/main" id="{65B2A25E-1BCA-5303-1CE8-2B8BC938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14017" r="24476" b="15287"/>
          <a:stretch/>
        </p:blipFill>
        <p:spPr bwMode="auto">
          <a:xfrm>
            <a:off x="6225658" y="4491618"/>
            <a:ext cx="785567" cy="108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8E5F4F-8BFF-976E-F7D3-4BBB72CF9C86}"/>
              </a:ext>
            </a:extLst>
          </p:cNvPr>
          <p:cNvSpPr txBox="1"/>
          <p:nvPr/>
        </p:nvSpPr>
        <p:spPr>
          <a:xfrm>
            <a:off x="7140884" y="4755339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Bulma</a:t>
            </a:r>
            <a:endParaRPr 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95386-8DC4-8112-D429-F6C27073E02E}"/>
              </a:ext>
            </a:extLst>
          </p:cNvPr>
          <p:cNvSpPr txBox="1"/>
          <p:nvPr/>
        </p:nvSpPr>
        <p:spPr>
          <a:xfrm>
            <a:off x="6225658" y="57128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chemeClr val="accent2"/>
                </a:solidFill>
              </a:rPr>
              <a:t>Shiny uses Bootstrap 3</a:t>
            </a:r>
            <a:endParaRPr lang="en-US" sz="28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(The world is on Bootstrap 5 now)</a:t>
            </a:r>
          </a:p>
        </p:txBody>
      </p:sp>
    </p:spTree>
    <p:extLst>
      <p:ext uri="{BB962C8B-B14F-4D97-AF65-F5344CB8AC3E}">
        <p14:creationId xmlns:p14="http://schemas.microsoft.com/office/powerpoint/2010/main" val="131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7CC78-45B0-B00C-586A-2110747A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2158602"/>
            <a:ext cx="4459035" cy="4402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6E9CF-7FBC-9385-F818-B50B8957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0"/>
          <a:stretch/>
        </p:blipFill>
        <p:spPr>
          <a:xfrm>
            <a:off x="5825680" y="2620652"/>
            <a:ext cx="6034532" cy="3282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33F12-F1BE-FFB5-DF30-7117B088611D}"/>
              </a:ext>
            </a:extLst>
          </p:cNvPr>
          <p:cNvSpPr txBox="1"/>
          <p:nvPr/>
        </p:nvSpPr>
        <p:spPr>
          <a:xfrm>
            <a:off x="1020416" y="1786338"/>
            <a:ext cx="33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Shiny Default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1953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1602421"/>
            <a:ext cx="4494638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58"/>
          <a:stretch/>
        </p:blipFill>
        <p:spPr>
          <a:xfrm>
            <a:off x="5945785" y="2196353"/>
            <a:ext cx="5800013" cy="314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4805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344" y="1602421"/>
            <a:ext cx="3504782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7000"/>
          <a:stretch/>
        </p:blipFill>
        <p:spPr>
          <a:xfrm>
            <a:off x="5793385" y="2348752"/>
            <a:ext cx="5800013" cy="3209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8375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2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HTML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1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tags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17930" y="2411504"/>
            <a:ext cx="264939" cy="14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2045088"/>
            <a:ext cx="5924591" cy="420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external file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27891" y="2976281"/>
            <a:ext cx="264939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6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Restructure Shiny 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3D52C-D90B-EAE6-8A11-BAE87B2A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16" y="2080045"/>
            <a:ext cx="2857446" cy="114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56BD6-C4EC-5371-4C0C-B8D2B36C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366" y="2080045"/>
            <a:ext cx="6809280" cy="38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Default Theme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6785" y="1837532"/>
            <a:ext cx="5887372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53" y="1837532"/>
            <a:ext cx="4189542" cy="47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4219"/>
            <a:ext cx="4862621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DB090B-E406-573E-BBD5-59E92E17BBFE}"/>
              </a:ext>
            </a:extLst>
          </p:cNvPr>
          <p:cNvSpPr/>
          <p:nvPr/>
        </p:nvSpPr>
        <p:spPr>
          <a:xfrm>
            <a:off x="766483" y="2411506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Syllabus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B231AB-4207-EEE3-D8FE-9947F0F94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37876"/>
              </p:ext>
            </p:extLst>
          </p:nvPr>
        </p:nvGraphicFramePr>
        <p:xfrm>
          <a:off x="871537" y="1570374"/>
          <a:ext cx="10353812" cy="3528060"/>
        </p:xfrm>
        <a:graphic>
          <a:graphicData uri="http://schemas.openxmlformats.org/drawingml/2006/table">
            <a:tbl>
              <a:tblPr/>
              <a:tblGrid>
                <a:gridCol w="913720">
                  <a:extLst>
                    <a:ext uri="{9D8B030D-6E8A-4147-A177-3AD203B41FA5}">
                      <a16:colId xmlns:a16="http://schemas.microsoft.com/office/drawing/2014/main" val="3941579669"/>
                    </a:ext>
                  </a:extLst>
                </a:gridCol>
                <a:gridCol w="4545874">
                  <a:extLst>
                    <a:ext uri="{9D8B030D-6E8A-4147-A177-3AD203B41FA5}">
                      <a16:colId xmlns:a16="http://schemas.microsoft.com/office/drawing/2014/main" val="4012967430"/>
                    </a:ext>
                  </a:extLst>
                </a:gridCol>
                <a:gridCol w="4894218">
                  <a:extLst>
                    <a:ext uri="{9D8B030D-6E8A-4147-A177-3AD203B41FA5}">
                      <a16:colId xmlns:a16="http://schemas.microsoft.com/office/drawing/2014/main" val="41310229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Pertemuan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Dasar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37323"/>
                  </a:ext>
                </a:extLst>
              </a:tr>
              <a:tr h="20002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script HTML dan CSS </a:t>
                      </a:r>
                      <a:r>
                        <a:rPr lang="en-US" sz="1600" dirty="0" err="1">
                          <a:effectLst/>
                        </a:rPr>
                        <a:t>langsung</a:t>
                      </a:r>
                      <a:r>
                        <a:rPr lang="en-US" sz="1600" dirty="0">
                          <a:effectLst/>
                        </a:rPr>
                        <a:t> di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Mengatur tampilan dengan HTML &amp;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492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tag HTML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1164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sebagian</a:t>
                      </a:r>
                      <a:r>
                        <a:rPr lang="en-US" sz="1600" dirty="0">
                          <a:effectLst/>
                        </a:rPr>
                        <a:t> HTML dan shiny UI </a:t>
                      </a:r>
                      <a:r>
                        <a:rPr lang="en-US" sz="1600" dirty="0" err="1">
                          <a:effectLst/>
                        </a:rPr>
                        <a:t>syntaks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7640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HTML dan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5139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Mampu </a:t>
                      </a:r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nn-NO" sz="1600">
                          <a:effectLst/>
                        </a:rPr>
                        <a:t>Mengatur tampilan dengan file CSS eksternal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2879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Menempatkan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folder project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539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yang sudah dibuat atau template untuk tampilan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sebagai UI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3464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sendiri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untuk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7720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package template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7275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dari</a:t>
                      </a:r>
                      <a:r>
                        <a:rPr lang="en-US" sz="1600" dirty="0">
                          <a:effectLst/>
                        </a:rPr>
                        <a:t> template yang </a:t>
                      </a:r>
                      <a:r>
                        <a:rPr lang="en-US" sz="1600" dirty="0" err="1">
                          <a:effectLst/>
                        </a:rPr>
                        <a:t>tersedia</a:t>
                      </a:r>
                      <a:r>
                        <a:rPr lang="en-US" sz="1600" dirty="0">
                          <a:effectLst/>
                        </a:rPr>
                        <a:t> di internet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757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8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9203"/>
            <a:ext cx="4862621" cy="3292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FEC87-FD8E-526B-AC64-D8EBA5F358AF}"/>
              </a:ext>
            </a:extLst>
          </p:cNvPr>
          <p:cNvSpPr txBox="1"/>
          <p:nvPr/>
        </p:nvSpPr>
        <p:spPr>
          <a:xfrm>
            <a:off x="5729160" y="5423647"/>
            <a:ext cx="509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Available theme:</a:t>
            </a:r>
          </a:p>
          <a:p>
            <a:r>
              <a:rPr lang="en-US" dirty="0"/>
              <a:t>cerulean, </a:t>
            </a:r>
            <a:r>
              <a:rPr lang="en-US" dirty="0" err="1"/>
              <a:t>cosmo</a:t>
            </a:r>
            <a:r>
              <a:rPr lang="en-US" dirty="0"/>
              <a:t>, cyborg, darkly, flatly, journal, lumen, paper, readable, sandstone, simplex, slate, spacelab, superhero, united, yeti</a:t>
            </a:r>
          </a:p>
        </p:txBody>
      </p:sp>
    </p:spTree>
    <p:extLst>
      <p:ext uri="{BB962C8B-B14F-4D97-AF65-F5344CB8AC3E}">
        <p14:creationId xmlns:p14="http://schemas.microsoft.com/office/powerpoint/2010/main" val="295570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88279"/>
            <a:ext cx="4862621" cy="3174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6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bslib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224989-BE12-558A-E3DE-C61FADBC7556}"/>
              </a:ext>
            </a:extLst>
          </p:cNvPr>
          <p:cNvSpPr/>
          <p:nvPr/>
        </p:nvSpPr>
        <p:spPr>
          <a:xfrm>
            <a:off x="766482" y="2418319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5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72469"/>
            <a:ext cx="5302359" cy="2895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shinydashboard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6B82A-B490-87EB-866B-CB5702E37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335" y="1972469"/>
            <a:ext cx="4837266" cy="2895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6A319-16D9-76A3-DC71-7303238AA566}"/>
              </a:ext>
            </a:extLst>
          </p:cNvPr>
          <p:cNvSpPr txBox="1"/>
          <p:nvPr/>
        </p:nvSpPr>
        <p:spPr>
          <a:xfrm>
            <a:off x="6530789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{bs4Dash}</a:t>
            </a:r>
          </a:p>
        </p:txBody>
      </p:sp>
    </p:spTree>
    <p:extLst>
      <p:ext uri="{BB962C8B-B14F-4D97-AF65-F5344CB8AC3E}">
        <p14:creationId xmlns:p14="http://schemas.microsoft.com/office/powerpoint/2010/main" val="38448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HTML Template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004" y="2317061"/>
            <a:ext cx="5417120" cy="2698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0" y="2298574"/>
            <a:ext cx="5618881" cy="2717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4F215-C2FA-64CD-4DA9-65D0FC464628}"/>
              </a:ext>
            </a:extLst>
          </p:cNvPr>
          <p:cNvSpPr txBox="1"/>
          <p:nvPr/>
        </p:nvSpPr>
        <p:spPr>
          <a:xfrm>
            <a:off x="1020416" y="5151382"/>
            <a:ext cx="3944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https://themewagon.com/themes/free-bootstrap-4-html5-admin-dashboard-template-able-pro-lite/</a:t>
            </a:r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9E575E9E-04C4-D254-DE22-6661FDF4C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833999" y="3327651"/>
            <a:ext cx="763582" cy="76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9D2872-12EC-599D-5D8E-470401B9FD1A}"/>
              </a:ext>
            </a:extLst>
          </p:cNvPr>
          <p:cNvSpPr txBox="1"/>
          <p:nvPr/>
        </p:nvSpPr>
        <p:spPr>
          <a:xfrm>
            <a:off x="5833756" y="2865748"/>
            <a:ext cx="699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Edited</a:t>
            </a:r>
          </a:p>
        </p:txBody>
      </p:sp>
    </p:spTree>
    <p:extLst>
      <p:ext uri="{BB962C8B-B14F-4D97-AF65-F5344CB8AC3E}">
        <p14:creationId xmlns:p14="http://schemas.microsoft.com/office/powerpoint/2010/main" val="101922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HTML + CSS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381" y="2140269"/>
            <a:ext cx="4716864" cy="3353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1" y="1432874"/>
            <a:ext cx="5551249" cy="52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3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3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3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E8CBF-5EA7-42E9-9219-80A1FF78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Shiny  X 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9DEE-A3C5-422B-BF47-2880F125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7" name="Freeform: Shape 4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4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56" name="Freeform: Shape 4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4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9" name="Freeform: Shape 5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876AB0-859E-96A2-508E-431A2219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45" y="2596601"/>
            <a:ext cx="1972199" cy="2286000"/>
          </a:xfrm>
          <a:prstGeom prst="rect">
            <a:avLst/>
          </a:prstGeom>
        </p:spPr>
      </p:pic>
      <p:pic>
        <p:nvPicPr>
          <p:cNvPr id="1026" name="Picture 2" descr="Html 5 - Free social media icons">
            <a:extLst>
              <a:ext uri="{FF2B5EF4-FFF2-40B4-BE49-F238E27FC236}">
                <a16:creationId xmlns:a16="http://schemas.microsoft.com/office/drawing/2014/main" id="{B37A760A-30E0-0EEE-2DC6-A19E190B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67" y="29352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5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Web Dev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C1C1F-5287-780B-EC9D-C62CBA14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9635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Shiny apps are websites!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Basic web development: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HTML -&gt; content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CSS -&gt; Style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 err="1"/>
              <a:t>Javascript</a:t>
            </a:r>
            <a:r>
              <a:rPr lang="en-US" sz="2000" dirty="0"/>
              <a:t> -&gt; dynamic changes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Bootstrap: a CSS framework (a library of CSS Classes)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2"/>
                </a:solidFill>
              </a:rPr>
              <a:t>Shiny uses Bootstrap 3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/>
              <a:t>(The world is on Bootstrap 5 now)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AD88B-2C2F-6FE6-F57A-780CB0D1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49" y="1690688"/>
            <a:ext cx="3686689" cy="48584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D2BDC1-87B4-D706-4453-B15D020B81FF}"/>
              </a:ext>
            </a:extLst>
          </p:cNvPr>
          <p:cNvSpPr/>
          <p:nvPr/>
        </p:nvSpPr>
        <p:spPr>
          <a:xfrm>
            <a:off x="5674576" y="1690688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you see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D533D-DF16-7D7C-E461-BE1A736A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46" y="3745368"/>
            <a:ext cx="3299181" cy="132556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DAA7E-353D-7865-7815-7264D3B156FC}"/>
              </a:ext>
            </a:extLst>
          </p:cNvPr>
          <p:cNvSpPr/>
          <p:nvPr/>
        </p:nvSpPr>
        <p:spPr>
          <a:xfrm>
            <a:off x="5674576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C83192-103C-5ED1-80F3-57CABA55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95" y="3088638"/>
            <a:ext cx="2670612" cy="342900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4038E22-0C0D-5A72-CA6D-55FC37FCE054}"/>
              </a:ext>
            </a:extLst>
          </p:cNvPr>
          <p:cNvSpPr/>
          <p:nvPr/>
        </p:nvSpPr>
        <p:spPr>
          <a:xfrm>
            <a:off x="8170679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BB2A82-15FB-800E-E870-02B86E51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249" y="2401319"/>
            <a:ext cx="4670225" cy="5082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AB004A-5142-1841-6BBB-D96CB37B1326}"/>
              </a:ext>
            </a:extLst>
          </p:cNvPr>
          <p:cNvSpPr/>
          <p:nvPr/>
        </p:nvSpPr>
        <p:spPr>
          <a:xfrm>
            <a:off x="5683541" y="2389064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152765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  X   HTML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38FBB5-87F7-2409-4E54-CAC39B1C2D27}"/>
              </a:ext>
            </a:extLst>
          </p:cNvPr>
          <p:cNvGrpSpPr/>
          <p:nvPr/>
        </p:nvGrpSpPr>
        <p:grpSpPr>
          <a:xfrm>
            <a:off x="529049" y="2016558"/>
            <a:ext cx="10345009" cy="4431722"/>
            <a:chOff x="518551" y="1977058"/>
            <a:chExt cx="10345009" cy="44317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84DAA7E-353D-7865-7815-7264D3B156FC}"/>
                </a:ext>
              </a:extLst>
            </p:cNvPr>
            <p:cNvSpPr/>
            <p:nvPr/>
          </p:nvSpPr>
          <p:spPr>
            <a:xfrm>
              <a:off x="6926081" y="1977058"/>
              <a:ext cx="502311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HTML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2AB004A-5142-1841-6BBB-D96CB37B1326}"/>
                </a:ext>
              </a:extLst>
            </p:cNvPr>
            <p:cNvSpPr/>
            <p:nvPr/>
          </p:nvSpPr>
          <p:spPr>
            <a:xfrm>
              <a:off x="4398012" y="1977059"/>
              <a:ext cx="502310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Shiny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912BC-053D-CA8B-84C6-89DA7E49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7904" y="1977060"/>
              <a:ext cx="2378388" cy="8500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F0C5B5-340A-9EF7-C07D-AE06547F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8393" y="1982809"/>
              <a:ext cx="2120095" cy="850038"/>
            </a:xfrm>
            <a:prstGeom prst="rect">
              <a:avLst/>
            </a:prstGeom>
          </p:spPr>
        </p:pic>
        <p:pic>
          <p:nvPicPr>
            <p:cNvPr id="20" name="Graphic 19" descr="Arrow: Straight with solid fill">
              <a:extLst>
                <a:ext uri="{FF2B5EF4-FFF2-40B4-BE49-F238E27FC236}">
                  <a16:creationId xmlns:a16="http://schemas.microsoft.com/office/drawing/2014/main" id="{1E672CBD-59FC-2D09-AB79-4126830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835320" y="3052481"/>
              <a:ext cx="2091544" cy="20915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B9B3C0-5E73-3831-0E07-DED96972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6184" y="2827098"/>
              <a:ext cx="2410108" cy="8500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D6B9EE-01E4-5EEE-94C6-A5086926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953" y="2832847"/>
              <a:ext cx="2410108" cy="8500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15F8D52-4A86-86A9-81CB-01B0C878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6183" y="3677136"/>
              <a:ext cx="2510109" cy="85003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355764-BBEC-13AC-36DC-9F46EB01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8393" y="3682885"/>
              <a:ext cx="2510109" cy="85003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6A3ED7-6A58-87F8-F6E1-87A66A6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0894" y="4532922"/>
              <a:ext cx="3402666" cy="128629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672ED7-D1C8-18D9-BBCC-E07665EC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3712" y="4538671"/>
              <a:ext cx="1802580" cy="12747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44E0B5-AD8B-45BD-371E-961D7B52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551" y="5818981"/>
              <a:ext cx="3847741" cy="58428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DA4ED5-AB7A-CD50-7291-06F7C78A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60894" y="5813469"/>
              <a:ext cx="3361329" cy="595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24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1EF26-4DC8-8B6D-1E86-E9492D35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err="1"/>
              <a:t>HyperText</a:t>
            </a:r>
            <a:r>
              <a:rPr lang="en-US" sz="4100"/>
              <a:t> Markup Language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ABB79B-AE16-EAF0-8F88-F68D4B1F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Standard markup language for creating Web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Verdana" panose="020B0604030504040204" pitchFamily="34" charset="0"/>
              </a:rPr>
              <a:t>D</a:t>
            </a:r>
            <a:r>
              <a:rPr lang="en-US" sz="1900" b="0" i="0" dirty="0">
                <a:effectLst/>
                <a:latin typeface="Verdana" panose="020B0604030504040204" pitchFamily="34" charset="0"/>
              </a:rPr>
              <a:t>escribes the structure of a Web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Consists of a series of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Elements tell the browser how to display the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</p:txBody>
      </p:sp>
      <p:pic>
        <p:nvPicPr>
          <p:cNvPr id="2" name="Picture 2" descr="Html 5 - Free social media icons">
            <a:extLst>
              <a:ext uri="{FF2B5EF4-FFF2-40B4-BE49-F238E27FC236}">
                <a16:creationId xmlns:a16="http://schemas.microsoft.com/office/drawing/2014/main" id="{A5437B1B-7E1B-C837-44FC-35EFEB53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r="17004" b="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5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034C-E734-A1F2-EAFD-42FDD6F2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&lt;!DOCTYPE html&gt;</a:t>
            </a:r>
          </a:p>
          <a:p>
            <a:pPr marL="0" indent="0">
              <a:buNone/>
            </a:pPr>
            <a:r>
              <a:rPr lang="en-US" sz="2000" dirty="0"/>
              <a:t>&lt;html&gt;</a:t>
            </a:r>
          </a:p>
          <a:p>
            <a:pPr marL="457200" lvl="1" indent="0">
              <a:buNone/>
            </a:pPr>
            <a:r>
              <a:rPr lang="en-US" sz="2000" dirty="0"/>
              <a:t>&lt;head&gt;</a:t>
            </a:r>
          </a:p>
          <a:p>
            <a:pPr marL="457200" lvl="1" indent="0">
              <a:buNone/>
            </a:pPr>
            <a:r>
              <a:rPr lang="en-US" sz="2000" dirty="0"/>
              <a:t>	&lt;title&gt;Page Title&lt;/title&gt;</a:t>
            </a:r>
          </a:p>
          <a:p>
            <a:pPr marL="457200" lvl="1" indent="0">
              <a:buNone/>
            </a:pPr>
            <a:r>
              <a:rPr lang="en-US" sz="2000" dirty="0"/>
              <a:t>&lt;/head&gt;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&lt;body&gt;</a:t>
            </a:r>
          </a:p>
          <a:p>
            <a:pPr marL="914400" lvl="2" indent="0">
              <a:buNone/>
            </a:pPr>
            <a:r>
              <a:rPr lang="en-US" dirty="0"/>
              <a:t>&lt;h1&gt;My First Heading&lt;/h1&gt;</a:t>
            </a:r>
          </a:p>
          <a:p>
            <a:pPr marL="914400" lvl="2" indent="0">
              <a:buNone/>
            </a:pPr>
            <a:r>
              <a:rPr lang="en-US" dirty="0"/>
              <a:t>&lt;p&gt;My first paragraph.&lt;/p&gt;</a:t>
            </a:r>
          </a:p>
          <a:p>
            <a:pPr marL="457200" lvl="1" indent="0">
              <a:buNone/>
            </a:pPr>
            <a:r>
              <a:rPr lang="en-US" sz="2000" dirty="0"/>
              <a:t>&lt;/body&gt;</a:t>
            </a:r>
          </a:p>
          <a:p>
            <a:pPr marL="0" indent="0">
              <a:buNone/>
            </a:pPr>
            <a:r>
              <a:rPr lang="en-US" sz="20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D17A4-A587-8F53-3073-7274F2FA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812" y="1753907"/>
            <a:ext cx="5834612" cy="3774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54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as Shiny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81D74-5233-AAF8-284D-98EE73CD9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6623" y="1825625"/>
            <a:ext cx="3704753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296397-B9D5-A30C-D847-2F8C30218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25625"/>
            <a:ext cx="5181600" cy="3014252"/>
          </a:xfrm>
        </p:spPr>
      </p:pic>
    </p:spTree>
    <p:extLst>
      <p:ext uri="{BB962C8B-B14F-4D97-AF65-F5344CB8AC3E}">
        <p14:creationId xmlns:p14="http://schemas.microsoft.com/office/powerpoint/2010/main" val="135332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and HTML Combined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1A7B4-5DDE-2B20-7C53-393DE96A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120" y="1824675"/>
            <a:ext cx="6038024" cy="3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</TotalTime>
  <Words>516</Words>
  <Application>Microsoft Office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Courier New</vt:lpstr>
      <vt:lpstr>Verdana</vt:lpstr>
      <vt:lpstr>Office Theme</vt:lpstr>
      <vt:lpstr>1_Office Theme</vt:lpstr>
      <vt:lpstr>Build Interactive Web App with R &amp; Shiny</vt:lpstr>
      <vt:lpstr>Syllabus</vt:lpstr>
      <vt:lpstr>Shiny  X  HTML</vt:lpstr>
      <vt:lpstr>Dive Into Web Dev</vt:lpstr>
      <vt:lpstr>Shiny   X   HTML</vt:lpstr>
      <vt:lpstr>HyperText Markup Language </vt:lpstr>
      <vt:lpstr>Simple HTML Document</vt:lpstr>
      <vt:lpstr>HTML as Shiny</vt:lpstr>
      <vt:lpstr>Shiny and HTML Combined</vt:lpstr>
      <vt:lpstr>HTML  X  CSS  X  JavaScript</vt:lpstr>
      <vt:lpstr>Styling Shiny App</vt:lpstr>
      <vt:lpstr>Styling Shiny App</vt:lpstr>
      <vt:lpstr>Styling Shiny App</vt:lpstr>
      <vt:lpstr>Styling Shiny App</vt:lpstr>
      <vt:lpstr>Styling Shiny App</vt:lpstr>
      <vt:lpstr>Styling Shiny App</vt:lpstr>
      <vt:lpstr>Restructure Shiny App</vt:lpstr>
      <vt:lpstr>Shiny Default Theme</vt:lpstr>
      <vt:lpstr>Use Shiny Template Package</vt:lpstr>
      <vt:lpstr>Use Shiny Template Package</vt:lpstr>
      <vt:lpstr>Use Shiny Template Package</vt:lpstr>
      <vt:lpstr>Use Shiny Template Package</vt:lpstr>
      <vt:lpstr>Use HTML Template </vt:lpstr>
      <vt:lpstr>Create HTML + CSS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Apps Visualisasi Data</dc:title>
  <dc:creator>Aep Hidayatuloh</dc:creator>
  <cp:lastModifiedBy>aephidayatuloh</cp:lastModifiedBy>
  <cp:revision>309</cp:revision>
  <dcterms:created xsi:type="dcterms:W3CDTF">2017-09-09T03:53:51Z</dcterms:created>
  <dcterms:modified xsi:type="dcterms:W3CDTF">2022-09-08T17:32:15Z</dcterms:modified>
</cp:coreProperties>
</file>